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1DC6A7-CBF6-4847-AB60-F3B6A33EE954}" type="datetimeFigureOut">
              <a:rPr lang="en-IN" smtClean="0"/>
              <a:t>17-07-2022</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462E93-45F6-44DE-BEBB-94FEAED990EF}" type="slidenum">
              <a:rPr lang="en-IN" smtClean="0"/>
              <a:t>‹#›</a:t>
            </a:fld>
            <a:endParaRPr lang="en-IN"/>
          </a:p>
        </p:txBody>
      </p:sp>
    </p:spTree>
    <p:extLst>
      <p:ext uri="{BB962C8B-B14F-4D97-AF65-F5344CB8AC3E}">
        <p14:creationId xmlns:p14="http://schemas.microsoft.com/office/powerpoint/2010/main" val="3432804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74F00-CD67-0054-10F4-B3E2F9DD5B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EF8A27B-E746-B541-7DC2-49F560A64D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275670DA-EF5F-3028-A539-C7496732193F}"/>
              </a:ext>
            </a:extLst>
          </p:cNvPr>
          <p:cNvSpPr>
            <a:spLocks noGrp="1"/>
          </p:cNvSpPr>
          <p:nvPr>
            <p:ph type="dt" sz="half" idx="10"/>
          </p:nvPr>
        </p:nvSpPr>
        <p:spPr/>
        <p:txBody>
          <a:bodyPr/>
          <a:lstStyle/>
          <a:p>
            <a:fld id="{464ADBF6-9FF3-406D-A921-5CC634A6A9D4}" type="datetime1">
              <a:rPr lang="en-IN" smtClean="0"/>
              <a:t>17-07-2022</a:t>
            </a:fld>
            <a:endParaRPr lang="en-IN"/>
          </a:p>
        </p:txBody>
      </p:sp>
      <p:sp>
        <p:nvSpPr>
          <p:cNvPr id="5" name="Footer Placeholder 4">
            <a:extLst>
              <a:ext uri="{FF2B5EF4-FFF2-40B4-BE49-F238E27FC236}">
                <a16:creationId xmlns:a16="http://schemas.microsoft.com/office/drawing/2014/main" id="{A7C64C1E-2E8B-68ED-D806-AAAD55B5B890}"/>
              </a:ext>
            </a:extLst>
          </p:cNvPr>
          <p:cNvSpPr>
            <a:spLocks noGrp="1"/>
          </p:cNvSpPr>
          <p:nvPr>
            <p:ph type="ftr" sz="quarter" idx="11"/>
          </p:nvPr>
        </p:nvSpPr>
        <p:spPr/>
        <p:txBody>
          <a:bodyPr/>
          <a:lstStyle/>
          <a:p>
            <a:r>
              <a:rPr lang="pl-PL"/>
              <a:t>CHEMISTRY   DEPTT                                                                                     GC PAONTA SAHIB </a:t>
            </a:r>
            <a:endParaRPr lang="en-IN"/>
          </a:p>
        </p:txBody>
      </p:sp>
      <p:sp>
        <p:nvSpPr>
          <p:cNvPr id="6" name="Slide Number Placeholder 5">
            <a:extLst>
              <a:ext uri="{FF2B5EF4-FFF2-40B4-BE49-F238E27FC236}">
                <a16:creationId xmlns:a16="http://schemas.microsoft.com/office/drawing/2014/main" id="{5D5817B0-6E1D-98F8-F471-A97488AE3A1E}"/>
              </a:ext>
            </a:extLst>
          </p:cNvPr>
          <p:cNvSpPr>
            <a:spLocks noGrp="1"/>
          </p:cNvSpPr>
          <p:nvPr>
            <p:ph type="sldNum" sz="quarter" idx="12"/>
          </p:nvPr>
        </p:nvSpPr>
        <p:spPr/>
        <p:txBody>
          <a:bodyPr/>
          <a:lstStyle/>
          <a:p>
            <a:fld id="{945E8D5D-6E0C-46B1-827F-30369C12536C}" type="slidenum">
              <a:rPr lang="en-IN" smtClean="0"/>
              <a:t>‹#›</a:t>
            </a:fld>
            <a:endParaRPr lang="en-IN"/>
          </a:p>
        </p:txBody>
      </p:sp>
    </p:spTree>
    <p:extLst>
      <p:ext uri="{BB962C8B-B14F-4D97-AF65-F5344CB8AC3E}">
        <p14:creationId xmlns:p14="http://schemas.microsoft.com/office/powerpoint/2010/main" val="3667946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E3DF3-F8E0-EC9F-18A6-CDB92D3E10B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8EBD38B-0634-D893-6694-0743677875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730CDD4-DB79-CD43-F383-049618102305}"/>
              </a:ext>
            </a:extLst>
          </p:cNvPr>
          <p:cNvSpPr>
            <a:spLocks noGrp="1"/>
          </p:cNvSpPr>
          <p:nvPr>
            <p:ph type="dt" sz="half" idx="10"/>
          </p:nvPr>
        </p:nvSpPr>
        <p:spPr/>
        <p:txBody>
          <a:bodyPr/>
          <a:lstStyle/>
          <a:p>
            <a:fld id="{073F0904-93C8-47EB-B1C5-2A72BC2DED8B}" type="datetime1">
              <a:rPr lang="en-IN" smtClean="0"/>
              <a:t>17-07-2022</a:t>
            </a:fld>
            <a:endParaRPr lang="en-IN"/>
          </a:p>
        </p:txBody>
      </p:sp>
      <p:sp>
        <p:nvSpPr>
          <p:cNvPr id="5" name="Footer Placeholder 4">
            <a:extLst>
              <a:ext uri="{FF2B5EF4-FFF2-40B4-BE49-F238E27FC236}">
                <a16:creationId xmlns:a16="http://schemas.microsoft.com/office/drawing/2014/main" id="{C696B0C1-20FA-59D9-E632-AD187139CFD6}"/>
              </a:ext>
            </a:extLst>
          </p:cNvPr>
          <p:cNvSpPr>
            <a:spLocks noGrp="1"/>
          </p:cNvSpPr>
          <p:nvPr>
            <p:ph type="ftr" sz="quarter" idx="11"/>
          </p:nvPr>
        </p:nvSpPr>
        <p:spPr/>
        <p:txBody>
          <a:bodyPr/>
          <a:lstStyle/>
          <a:p>
            <a:r>
              <a:rPr lang="pl-PL"/>
              <a:t>CHEMISTRY   DEPTT                                                                                     GC PAONTA SAHIB </a:t>
            </a:r>
            <a:endParaRPr lang="en-IN"/>
          </a:p>
        </p:txBody>
      </p:sp>
      <p:sp>
        <p:nvSpPr>
          <p:cNvPr id="6" name="Slide Number Placeholder 5">
            <a:extLst>
              <a:ext uri="{FF2B5EF4-FFF2-40B4-BE49-F238E27FC236}">
                <a16:creationId xmlns:a16="http://schemas.microsoft.com/office/drawing/2014/main" id="{D90C86DE-BF60-1070-A960-A8BFA174F521}"/>
              </a:ext>
            </a:extLst>
          </p:cNvPr>
          <p:cNvSpPr>
            <a:spLocks noGrp="1"/>
          </p:cNvSpPr>
          <p:nvPr>
            <p:ph type="sldNum" sz="quarter" idx="12"/>
          </p:nvPr>
        </p:nvSpPr>
        <p:spPr/>
        <p:txBody>
          <a:bodyPr/>
          <a:lstStyle/>
          <a:p>
            <a:fld id="{945E8D5D-6E0C-46B1-827F-30369C12536C}" type="slidenum">
              <a:rPr lang="en-IN" smtClean="0"/>
              <a:t>‹#›</a:t>
            </a:fld>
            <a:endParaRPr lang="en-IN"/>
          </a:p>
        </p:txBody>
      </p:sp>
    </p:spTree>
    <p:extLst>
      <p:ext uri="{BB962C8B-B14F-4D97-AF65-F5344CB8AC3E}">
        <p14:creationId xmlns:p14="http://schemas.microsoft.com/office/powerpoint/2010/main" val="1629639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8D113-5286-58B9-9499-E0F113F5F0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26033E99-3015-B9E3-BF1E-07859896C5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58FCC5-1959-CDAA-B9A3-2B37EB55C875}"/>
              </a:ext>
            </a:extLst>
          </p:cNvPr>
          <p:cNvSpPr>
            <a:spLocks noGrp="1"/>
          </p:cNvSpPr>
          <p:nvPr>
            <p:ph type="dt" sz="half" idx="10"/>
          </p:nvPr>
        </p:nvSpPr>
        <p:spPr/>
        <p:txBody>
          <a:bodyPr/>
          <a:lstStyle/>
          <a:p>
            <a:fld id="{1F09B70B-A6B3-4D4D-8DF9-FBE3E93427EA}" type="datetime1">
              <a:rPr lang="en-IN" smtClean="0"/>
              <a:t>17-07-2022</a:t>
            </a:fld>
            <a:endParaRPr lang="en-IN"/>
          </a:p>
        </p:txBody>
      </p:sp>
      <p:sp>
        <p:nvSpPr>
          <p:cNvPr id="5" name="Footer Placeholder 4">
            <a:extLst>
              <a:ext uri="{FF2B5EF4-FFF2-40B4-BE49-F238E27FC236}">
                <a16:creationId xmlns:a16="http://schemas.microsoft.com/office/drawing/2014/main" id="{91B4A516-A67C-7CCB-81E3-3EDFA71AC59D}"/>
              </a:ext>
            </a:extLst>
          </p:cNvPr>
          <p:cNvSpPr>
            <a:spLocks noGrp="1"/>
          </p:cNvSpPr>
          <p:nvPr>
            <p:ph type="ftr" sz="quarter" idx="11"/>
          </p:nvPr>
        </p:nvSpPr>
        <p:spPr/>
        <p:txBody>
          <a:bodyPr/>
          <a:lstStyle/>
          <a:p>
            <a:r>
              <a:rPr lang="pl-PL"/>
              <a:t>CHEMISTRY   DEPTT                                                                                     GC PAONTA SAHIB </a:t>
            </a:r>
            <a:endParaRPr lang="en-IN"/>
          </a:p>
        </p:txBody>
      </p:sp>
      <p:sp>
        <p:nvSpPr>
          <p:cNvPr id="6" name="Slide Number Placeholder 5">
            <a:extLst>
              <a:ext uri="{FF2B5EF4-FFF2-40B4-BE49-F238E27FC236}">
                <a16:creationId xmlns:a16="http://schemas.microsoft.com/office/drawing/2014/main" id="{4CBF4885-F203-2B65-E7E7-78E9141E096A}"/>
              </a:ext>
            </a:extLst>
          </p:cNvPr>
          <p:cNvSpPr>
            <a:spLocks noGrp="1"/>
          </p:cNvSpPr>
          <p:nvPr>
            <p:ph type="sldNum" sz="quarter" idx="12"/>
          </p:nvPr>
        </p:nvSpPr>
        <p:spPr/>
        <p:txBody>
          <a:bodyPr/>
          <a:lstStyle/>
          <a:p>
            <a:fld id="{945E8D5D-6E0C-46B1-827F-30369C12536C}" type="slidenum">
              <a:rPr lang="en-IN" smtClean="0"/>
              <a:t>‹#›</a:t>
            </a:fld>
            <a:endParaRPr lang="en-IN"/>
          </a:p>
        </p:txBody>
      </p:sp>
    </p:spTree>
    <p:extLst>
      <p:ext uri="{BB962C8B-B14F-4D97-AF65-F5344CB8AC3E}">
        <p14:creationId xmlns:p14="http://schemas.microsoft.com/office/powerpoint/2010/main" val="2573013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30B73-190C-F4ED-BEB1-DF7FF074096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1A88D84-DAB0-2867-9A29-D1B4E504E3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279ABE5-2C4C-934E-0988-78FC25EDD8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7150E81-7C7C-7BF7-27A3-64C0CA2715B7}"/>
              </a:ext>
            </a:extLst>
          </p:cNvPr>
          <p:cNvSpPr>
            <a:spLocks noGrp="1"/>
          </p:cNvSpPr>
          <p:nvPr>
            <p:ph type="dt" sz="half" idx="10"/>
          </p:nvPr>
        </p:nvSpPr>
        <p:spPr/>
        <p:txBody>
          <a:bodyPr/>
          <a:lstStyle/>
          <a:p>
            <a:fld id="{8A3BE8E6-8352-4EF8-92E8-8E084C7362F9}" type="datetime1">
              <a:rPr lang="en-IN" smtClean="0"/>
              <a:t>17-07-2022</a:t>
            </a:fld>
            <a:endParaRPr lang="en-IN"/>
          </a:p>
        </p:txBody>
      </p:sp>
      <p:sp>
        <p:nvSpPr>
          <p:cNvPr id="6" name="Footer Placeholder 5">
            <a:extLst>
              <a:ext uri="{FF2B5EF4-FFF2-40B4-BE49-F238E27FC236}">
                <a16:creationId xmlns:a16="http://schemas.microsoft.com/office/drawing/2014/main" id="{DB84E4EE-5AB1-F29A-3717-B696642B8D3D}"/>
              </a:ext>
            </a:extLst>
          </p:cNvPr>
          <p:cNvSpPr>
            <a:spLocks noGrp="1"/>
          </p:cNvSpPr>
          <p:nvPr>
            <p:ph type="ftr" sz="quarter" idx="11"/>
          </p:nvPr>
        </p:nvSpPr>
        <p:spPr/>
        <p:txBody>
          <a:bodyPr/>
          <a:lstStyle/>
          <a:p>
            <a:r>
              <a:rPr lang="pl-PL"/>
              <a:t>CHEMISTRY   DEPTT                                                                                     GC PAONTA SAHIB </a:t>
            </a:r>
            <a:endParaRPr lang="en-IN"/>
          </a:p>
        </p:txBody>
      </p:sp>
      <p:sp>
        <p:nvSpPr>
          <p:cNvPr id="7" name="Slide Number Placeholder 6">
            <a:extLst>
              <a:ext uri="{FF2B5EF4-FFF2-40B4-BE49-F238E27FC236}">
                <a16:creationId xmlns:a16="http://schemas.microsoft.com/office/drawing/2014/main" id="{D247161D-9B89-DDE3-62B4-EFB9D66E42C5}"/>
              </a:ext>
            </a:extLst>
          </p:cNvPr>
          <p:cNvSpPr>
            <a:spLocks noGrp="1"/>
          </p:cNvSpPr>
          <p:nvPr>
            <p:ph type="sldNum" sz="quarter" idx="12"/>
          </p:nvPr>
        </p:nvSpPr>
        <p:spPr/>
        <p:txBody>
          <a:bodyPr/>
          <a:lstStyle/>
          <a:p>
            <a:fld id="{945E8D5D-6E0C-46B1-827F-30369C12536C}" type="slidenum">
              <a:rPr lang="en-IN" smtClean="0"/>
              <a:t>‹#›</a:t>
            </a:fld>
            <a:endParaRPr lang="en-IN"/>
          </a:p>
        </p:txBody>
      </p:sp>
    </p:spTree>
    <p:extLst>
      <p:ext uri="{BB962C8B-B14F-4D97-AF65-F5344CB8AC3E}">
        <p14:creationId xmlns:p14="http://schemas.microsoft.com/office/powerpoint/2010/main" val="2005245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B5C18-0F2B-DF53-8383-25349176A7F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DCDA93C-34FC-D6CB-C663-FEFAADF440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5CCEC9-2383-66CA-EFFE-3EDBBEF03A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34D7399-B5ED-B737-9E2A-EDD0B6DB68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88764A-8A11-703C-6EDE-D1D44D97BB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BFEE67E-0A99-C1F8-B471-9360BFD95A2D}"/>
              </a:ext>
            </a:extLst>
          </p:cNvPr>
          <p:cNvSpPr>
            <a:spLocks noGrp="1"/>
          </p:cNvSpPr>
          <p:nvPr>
            <p:ph type="dt" sz="half" idx="10"/>
          </p:nvPr>
        </p:nvSpPr>
        <p:spPr/>
        <p:txBody>
          <a:bodyPr/>
          <a:lstStyle/>
          <a:p>
            <a:fld id="{FE27FCA2-19E6-4E71-8BB8-95314D9D0FC1}" type="datetime1">
              <a:rPr lang="en-IN" smtClean="0"/>
              <a:t>17-07-2022</a:t>
            </a:fld>
            <a:endParaRPr lang="en-IN"/>
          </a:p>
        </p:txBody>
      </p:sp>
      <p:sp>
        <p:nvSpPr>
          <p:cNvPr id="8" name="Footer Placeholder 7">
            <a:extLst>
              <a:ext uri="{FF2B5EF4-FFF2-40B4-BE49-F238E27FC236}">
                <a16:creationId xmlns:a16="http://schemas.microsoft.com/office/drawing/2014/main" id="{BECFD0EA-2DCE-F326-6B00-B072D6EB3437}"/>
              </a:ext>
            </a:extLst>
          </p:cNvPr>
          <p:cNvSpPr>
            <a:spLocks noGrp="1"/>
          </p:cNvSpPr>
          <p:nvPr>
            <p:ph type="ftr" sz="quarter" idx="11"/>
          </p:nvPr>
        </p:nvSpPr>
        <p:spPr/>
        <p:txBody>
          <a:bodyPr/>
          <a:lstStyle/>
          <a:p>
            <a:r>
              <a:rPr lang="pl-PL"/>
              <a:t>CHEMISTRY   DEPTT                                                                                     GC PAONTA SAHIB </a:t>
            </a:r>
            <a:endParaRPr lang="en-IN"/>
          </a:p>
        </p:txBody>
      </p:sp>
      <p:sp>
        <p:nvSpPr>
          <p:cNvPr id="9" name="Slide Number Placeholder 8">
            <a:extLst>
              <a:ext uri="{FF2B5EF4-FFF2-40B4-BE49-F238E27FC236}">
                <a16:creationId xmlns:a16="http://schemas.microsoft.com/office/drawing/2014/main" id="{6C8F6E82-D1EB-1085-280D-EF54FA37A98A}"/>
              </a:ext>
            </a:extLst>
          </p:cNvPr>
          <p:cNvSpPr>
            <a:spLocks noGrp="1"/>
          </p:cNvSpPr>
          <p:nvPr>
            <p:ph type="sldNum" sz="quarter" idx="12"/>
          </p:nvPr>
        </p:nvSpPr>
        <p:spPr/>
        <p:txBody>
          <a:bodyPr/>
          <a:lstStyle/>
          <a:p>
            <a:fld id="{945E8D5D-6E0C-46B1-827F-30369C12536C}" type="slidenum">
              <a:rPr lang="en-IN" smtClean="0"/>
              <a:t>‹#›</a:t>
            </a:fld>
            <a:endParaRPr lang="en-IN"/>
          </a:p>
        </p:txBody>
      </p:sp>
    </p:spTree>
    <p:extLst>
      <p:ext uri="{BB962C8B-B14F-4D97-AF65-F5344CB8AC3E}">
        <p14:creationId xmlns:p14="http://schemas.microsoft.com/office/powerpoint/2010/main" val="48171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4D622-3EF1-BF98-9972-9796192C0FBE}"/>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095162E-49EC-EA9E-9405-E3B317DF15D9}"/>
              </a:ext>
            </a:extLst>
          </p:cNvPr>
          <p:cNvSpPr>
            <a:spLocks noGrp="1"/>
          </p:cNvSpPr>
          <p:nvPr>
            <p:ph type="dt" sz="half" idx="10"/>
          </p:nvPr>
        </p:nvSpPr>
        <p:spPr/>
        <p:txBody>
          <a:bodyPr/>
          <a:lstStyle/>
          <a:p>
            <a:fld id="{78C94121-6FE0-471C-9EBE-A491ED242B85}" type="datetime1">
              <a:rPr lang="en-IN" smtClean="0"/>
              <a:t>17-07-2022</a:t>
            </a:fld>
            <a:endParaRPr lang="en-IN"/>
          </a:p>
        </p:txBody>
      </p:sp>
      <p:sp>
        <p:nvSpPr>
          <p:cNvPr id="4" name="Footer Placeholder 3">
            <a:extLst>
              <a:ext uri="{FF2B5EF4-FFF2-40B4-BE49-F238E27FC236}">
                <a16:creationId xmlns:a16="http://schemas.microsoft.com/office/drawing/2014/main" id="{8AC1F997-65F2-9850-6D9A-CF04479F9FCB}"/>
              </a:ext>
            </a:extLst>
          </p:cNvPr>
          <p:cNvSpPr>
            <a:spLocks noGrp="1"/>
          </p:cNvSpPr>
          <p:nvPr>
            <p:ph type="ftr" sz="quarter" idx="11"/>
          </p:nvPr>
        </p:nvSpPr>
        <p:spPr/>
        <p:txBody>
          <a:bodyPr/>
          <a:lstStyle/>
          <a:p>
            <a:r>
              <a:rPr lang="pl-PL"/>
              <a:t>CHEMISTRY   DEPTT                                                                                     GC PAONTA SAHIB </a:t>
            </a:r>
            <a:endParaRPr lang="en-IN"/>
          </a:p>
        </p:txBody>
      </p:sp>
      <p:sp>
        <p:nvSpPr>
          <p:cNvPr id="5" name="Slide Number Placeholder 4">
            <a:extLst>
              <a:ext uri="{FF2B5EF4-FFF2-40B4-BE49-F238E27FC236}">
                <a16:creationId xmlns:a16="http://schemas.microsoft.com/office/drawing/2014/main" id="{2C271725-43D2-40EE-A0B3-D785A078F984}"/>
              </a:ext>
            </a:extLst>
          </p:cNvPr>
          <p:cNvSpPr>
            <a:spLocks noGrp="1"/>
          </p:cNvSpPr>
          <p:nvPr>
            <p:ph type="sldNum" sz="quarter" idx="12"/>
          </p:nvPr>
        </p:nvSpPr>
        <p:spPr/>
        <p:txBody>
          <a:bodyPr/>
          <a:lstStyle/>
          <a:p>
            <a:fld id="{945E8D5D-6E0C-46B1-827F-30369C12536C}" type="slidenum">
              <a:rPr lang="en-IN" smtClean="0"/>
              <a:t>‹#›</a:t>
            </a:fld>
            <a:endParaRPr lang="en-IN"/>
          </a:p>
        </p:txBody>
      </p:sp>
    </p:spTree>
    <p:extLst>
      <p:ext uri="{BB962C8B-B14F-4D97-AF65-F5344CB8AC3E}">
        <p14:creationId xmlns:p14="http://schemas.microsoft.com/office/powerpoint/2010/main" val="1935856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C3F834-9DEC-EC4C-4206-C711BE4C30C2}"/>
              </a:ext>
            </a:extLst>
          </p:cNvPr>
          <p:cNvSpPr>
            <a:spLocks noGrp="1"/>
          </p:cNvSpPr>
          <p:nvPr>
            <p:ph type="dt" sz="half" idx="10"/>
          </p:nvPr>
        </p:nvSpPr>
        <p:spPr/>
        <p:txBody>
          <a:bodyPr/>
          <a:lstStyle/>
          <a:p>
            <a:fld id="{599A9860-5207-4C25-81FB-1DD29C957D51}" type="datetime1">
              <a:rPr lang="en-IN" smtClean="0"/>
              <a:t>17-07-2022</a:t>
            </a:fld>
            <a:endParaRPr lang="en-IN"/>
          </a:p>
        </p:txBody>
      </p:sp>
      <p:sp>
        <p:nvSpPr>
          <p:cNvPr id="3" name="Footer Placeholder 2">
            <a:extLst>
              <a:ext uri="{FF2B5EF4-FFF2-40B4-BE49-F238E27FC236}">
                <a16:creationId xmlns:a16="http://schemas.microsoft.com/office/drawing/2014/main" id="{A94F2EFF-C71E-95B9-CB00-8FC05AB5D39F}"/>
              </a:ext>
            </a:extLst>
          </p:cNvPr>
          <p:cNvSpPr>
            <a:spLocks noGrp="1"/>
          </p:cNvSpPr>
          <p:nvPr>
            <p:ph type="ftr" sz="quarter" idx="11"/>
          </p:nvPr>
        </p:nvSpPr>
        <p:spPr/>
        <p:txBody>
          <a:bodyPr/>
          <a:lstStyle/>
          <a:p>
            <a:r>
              <a:rPr lang="pl-PL"/>
              <a:t>CHEMISTRY   DEPTT                                                                                     GC PAONTA SAHIB </a:t>
            </a:r>
            <a:endParaRPr lang="en-IN"/>
          </a:p>
        </p:txBody>
      </p:sp>
      <p:sp>
        <p:nvSpPr>
          <p:cNvPr id="4" name="Slide Number Placeholder 3">
            <a:extLst>
              <a:ext uri="{FF2B5EF4-FFF2-40B4-BE49-F238E27FC236}">
                <a16:creationId xmlns:a16="http://schemas.microsoft.com/office/drawing/2014/main" id="{5B3D6C55-B770-3BCA-EF33-74AD005CAEA2}"/>
              </a:ext>
            </a:extLst>
          </p:cNvPr>
          <p:cNvSpPr>
            <a:spLocks noGrp="1"/>
          </p:cNvSpPr>
          <p:nvPr>
            <p:ph type="sldNum" sz="quarter" idx="12"/>
          </p:nvPr>
        </p:nvSpPr>
        <p:spPr/>
        <p:txBody>
          <a:bodyPr/>
          <a:lstStyle/>
          <a:p>
            <a:fld id="{945E8D5D-6E0C-46B1-827F-30369C12536C}" type="slidenum">
              <a:rPr lang="en-IN" smtClean="0"/>
              <a:t>‹#›</a:t>
            </a:fld>
            <a:endParaRPr lang="en-IN"/>
          </a:p>
        </p:txBody>
      </p:sp>
    </p:spTree>
    <p:extLst>
      <p:ext uri="{BB962C8B-B14F-4D97-AF65-F5344CB8AC3E}">
        <p14:creationId xmlns:p14="http://schemas.microsoft.com/office/powerpoint/2010/main" val="2354752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1C7F2-D1D5-E284-32D8-08548F6D71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D7E0FA17-9451-EE12-E642-E0B5AACCA9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FD05EF9-B442-1EBC-FB4C-E355CDCFD1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47F9DD-F190-2E7C-02FD-F772B49AF888}"/>
              </a:ext>
            </a:extLst>
          </p:cNvPr>
          <p:cNvSpPr>
            <a:spLocks noGrp="1"/>
          </p:cNvSpPr>
          <p:nvPr>
            <p:ph type="dt" sz="half" idx="10"/>
          </p:nvPr>
        </p:nvSpPr>
        <p:spPr/>
        <p:txBody>
          <a:bodyPr/>
          <a:lstStyle/>
          <a:p>
            <a:fld id="{3010706E-900B-4F13-B8FB-8E32915E9A66}" type="datetime1">
              <a:rPr lang="en-IN" smtClean="0"/>
              <a:t>17-07-2022</a:t>
            </a:fld>
            <a:endParaRPr lang="en-IN"/>
          </a:p>
        </p:txBody>
      </p:sp>
      <p:sp>
        <p:nvSpPr>
          <p:cNvPr id="6" name="Footer Placeholder 5">
            <a:extLst>
              <a:ext uri="{FF2B5EF4-FFF2-40B4-BE49-F238E27FC236}">
                <a16:creationId xmlns:a16="http://schemas.microsoft.com/office/drawing/2014/main" id="{76BD81B1-34B2-E104-4391-D55F20910F06}"/>
              </a:ext>
            </a:extLst>
          </p:cNvPr>
          <p:cNvSpPr>
            <a:spLocks noGrp="1"/>
          </p:cNvSpPr>
          <p:nvPr>
            <p:ph type="ftr" sz="quarter" idx="11"/>
          </p:nvPr>
        </p:nvSpPr>
        <p:spPr/>
        <p:txBody>
          <a:bodyPr/>
          <a:lstStyle/>
          <a:p>
            <a:r>
              <a:rPr lang="pl-PL"/>
              <a:t>CHEMISTRY   DEPTT                                                                                     GC PAONTA SAHIB </a:t>
            </a:r>
            <a:endParaRPr lang="en-IN"/>
          </a:p>
        </p:txBody>
      </p:sp>
      <p:sp>
        <p:nvSpPr>
          <p:cNvPr id="7" name="Slide Number Placeholder 6">
            <a:extLst>
              <a:ext uri="{FF2B5EF4-FFF2-40B4-BE49-F238E27FC236}">
                <a16:creationId xmlns:a16="http://schemas.microsoft.com/office/drawing/2014/main" id="{1DAA62A6-0E09-8081-E93D-CC578F21A382}"/>
              </a:ext>
            </a:extLst>
          </p:cNvPr>
          <p:cNvSpPr>
            <a:spLocks noGrp="1"/>
          </p:cNvSpPr>
          <p:nvPr>
            <p:ph type="sldNum" sz="quarter" idx="12"/>
          </p:nvPr>
        </p:nvSpPr>
        <p:spPr/>
        <p:txBody>
          <a:bodyPr/>
          <a:lstStyle/>
          <a:p>
            <a:fld id="{945E8D5D-6E0C-46B1-827F-30369C12536C}" type="slidenum">
              <a:rPr lang="en-IN" smtClean="0"/>
              <a:t>‹#›</a:t>
            </a:fld>
            <a:endParaRPr lang="en-IN"/>
          </a:p>
        </p:txBody>
      </p:sp>
    </p:spTree>
    <p:extLst>
      <p:ext uri="{BB962C8B-B14F-4D97-AF65-F5344CB8AC3E}">
        <p14:creationId xmlns:p14="http://schemas.microsoft.com/office/powerpoint/2010/main" val="3384224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A175A-396B-C23C-296A-9A16817E69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28AC4C5D-3E18-39E0-C716-49DA7BF0E7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CB8FF9F-2035-3965-C4BD-402E177184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4EA1B2-AA4E-68E6-9EC5-66FDACA66E53}"/>
              </a:ext>
            </a:extLst>
          </p:cNvPr>
          <p:cNvSpPr>
            <a:spLocks noGrp="1"/>
          </p:cNvSpPr>
          <p:nvPr>
            <p:ph type="dt" sz="half" idx="10"/>
          </p:nvPr>
        </p:nvSpPr>
        <p:spPr/>
        <p:txBody>
          <a:bodyPr/>
          <a:lstStyle/>
          <a:p>
            <a:fld id="{BB9B485D-F9F8-4779-B00A-43B9DBD6126F}" type="datetime1">
              <a:rPr lang="en-IN" smtClean="0"/>
              <a:t>17-07-2022</a:t>
            </a:fld>
            <a:endParaRPr lang="en-IN"/>
          </a:p>
        </p:txBody>
      </p:sp>
      <p:sp>
        <p:nvSpPr>
          <p:cNvPr id="6" name="Footer Placeholder 5">
            <a:extLst>
              <a:ext uri="{FF2B5EF4-FFF2-40B4-BE49-F238E27FC236}">
                <a16:creationId xmlns:a16="http://schemas.microsoft.com/office/drawing/2014/main" id="{F722ABE1-D7C9-7C17-8CC7-41D54E879201}"/>
              </a:ext>
            </a:extLst>
          </p:cNvPr>
          <p:cNvSpPr>
            <a:spLocks noGrp="1"/>
          </p:cNvSpPr>
          <p:nvPr>
            <p:ph type="ftr" sz="quarter" idx="11"/>
          </p:nvPr>
        </p:nvSpPr>
        <p:spPr/>
        <p:txBody>
          <a:bodyPr/>
          <a:lstStyle/>
          <a:p>
            <a:r>
              <a:rPr lang="pl-PL"/>
              <a:t>CHEMISTRY   DEPTT                                                                                     GC PAONTA SAHIB </a:t>
            </a:r>
            <a:endParaRPr lang="en-IN"/>
          </a:p>
        </p:txBody>
      </p:sp>
      <p:sp>
        <p:nvSpPr>
          <p:cNvPr id="7" name="Slide Number Placeholder 6">
            <a:extLst>
              <a:ext uri="{FF2B5EF4-FFF2-40B4-BE49-F238E27FC236}">
                <a16:creationId xmlns:a16="http://schemas.microsoft.com/office/drawing/2014/main" id="{614C8F4F-0E74-8247-F329-1D3184BB596F}"/>
              </a:ext>
            </a:extLst>
          </p:cNvPr>
          <p:cNvSpPr>
            <a:spLocks noGrp="1"/>
          </p:cNvSpPr>
          <p:nvPr>
            <p:ph type="sldNum" sz="quarter" idx="12"/>
          </p:nvPr>
        </p:nvSpPr>
        <p:spPr/>
        <p:txBody>
          <a:bodyPr/>
          <a:lstStyle/>
          <a:p>
            <a:fld id="{945E8D5D-6E0C-46B1-827F-30369C12536C}" type="slidenum">
              <a:rPr lang="en-IN" smtClean="0"/>
              <a:t>‹#›</a:t>
            </a:fld>
            <a:endParaRPr lang="en-IN"/>
          </a:p>
        </p:txBody>
      </p:sp>
    </p:spTree>
    <p:extLst>
      <p:ext uri="{BB962C8B-B14F-4D97-AF65-F5344CB8AC3E}">
        <p14:creationId xmlns:p14="http://schemas.microsoft.com/office/powerpoint/2010/main" val="3230108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63F64-80FB-D34B-1047-BA4FDF976A9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06B3B52-1632-0E0A-8B28-5C0913A25C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86285DA-32A2-19F8-4CAB-5045C3F51EF5}"/>
              </a:ext>
            </a:extLst>
          </p:cNvPr>
          <p:cNvSpPr>
            <a:spLocks noGrp="1"/>
          </p:cNvSpPr>
          <p:nvPr>
            <p:ph type="dt" sz="half" idx="10"/>
          </p:nvPr>
        </p:nvSpPr>
        <p:spPr/>
        <p:txBody>
          <a:bodyPr/>
          <a:lstStyle/>
          <a:p>
            <a:fld id="{9B144C12-49CE-4B14-9700-F4AD11F1ECFC}" type="datetime1">
              <a:rPr lang="en-IN" smtClean="0"/>
              <a:t>17-07-2022</a:t>
            </a:fld>
            <a:endParaRPr lang="en-IN"/>
          </a:p>
        </p:txBody>
      </p:sp>
      <p:sp>
        <p:nvSpPr>
          <p:cNvPr id="5" name="Footer Placeholder 4">
            <a:extLst>
              <a:ext uri="{FF2B5EF4-FFF2-40B4-BE49-F238E27FC236}">
                <a16:creationId xmlns:a16="http://schemas.microsoft.com/office/drawing/2014/main" id="{C649BD6F-58B0-B61E-3841-019DE2A7ACD3}"/>
              </a:ext>
            </a:extLst>
          </p:cNvPr>
          <p:cNvSpPr>
            <a:spLocks noGrp="1"/>
          </p:cNvSpPr>
          <p:nvPr>
            <p:ph type="ftr" sz="quarter" idx="11"/>
          </p:nvPr>
        </p:nvSpPr>
        <p:spPr/>
        <p:txBody>
          <a:bodyPr/>
          <a:lstStyle/>
          <a:p>
            <a:r>
              <a:rPr lang="pl-PL"/>
              <a:t>CHEMISTRY   DEPTT                                                                                     GC PAONTA SAHIB </a:t>
            </a:r>
            <a:endParaRPr lang="en-IN"/>
          </a:p>
        </p:txBody>
      </p:sp>
      <p:sp>
        <p:nvSpPr>
          <p:cNvPr id="6" name="Slide Number Placeholder 5">
            <a:extLst>
              <a:ext uri="{FF2B5EF4-FFF2-40B4-BE49-F238E27FC236}">
                <a16:creationId xmlns:a16="http://schemas.microsoft.com/office/drawing/2014/main" id="{5300A77E-69AB-1567-A081-35CFD84F8C36}"/>
              </a:ext>
            </a:extLst>
          </p:cNvPr>
          <p:cNvSpPr>
            <a:spLocks noGrp="1"/>
          </p:cNvSpPr>
          <p:nvPr>
            <p:ph type="sldNum" sz="quarter" idx="12"/>
          </p:nvPr>
        </p:nvSpPr>
        <p:spPr/>
        <p:txBody>
          <a:bodyPr/>
          <a:lstStyle/>
          <a:p>
            <a:fld id="{945E8D5D-6E0C-46B1-827F-30369C12536C}" type="slidenum">
              <a:rPr lang="en-IN" smtClean="0"/>
              <a:t>‹#›</a:t>
            </a:fld>
            <a:endParaRPr lang="en-IN"/>
          </a:p>
        </p:txBody>
      </p:sp>
    </p:spTree>
    <p:extLst>
      <p:ext uri="{BB962C8B-B14F-4D97-AF65-F5344CB8AC3E}">
        <p14:creationId xmlns:p14="http://schemas.microsoft.com/office/powerpoint/2010/main" val="4241772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4A4AF7-B5E7-3166-0F2B-20B3C19C1F2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B282886-EA4A-20FE-CF41-6E8A72915A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4182CF3-3F12-AD81-4E93-AA109A752805}"/>
              </a:ext>
            </a:extLst>
          </p:cNvPr>
          <p:cNvSpPr>
            <a:spLocks noGrp="1"/>
          </p:cNvSpPr>
          <p:nvPr>
            <p:ph type="dt" sz="half" idx="10"/>
          </p:nvPr>
        </p:nvSpPr>
        <p:spPr/>
        <p:txBody>
          <a:bodyPr/>
          <a:lstStyle/>
          <a:p>
            <a:fld id="{A6EAF52D-56D2-4853-9FDF-1D4416C5265D}" type="datetime1">
              <a:rPr lang="en-IN" smtClean="0"/>
              <a:t>17-07-2022</a:t>
            </a:fld>
            <a:endParaRPr lang="en-IN"/>
          </a:p>
        </p:txBody>
      </p:sp>
      <p:sp>
        <p:nvSpPr>
          <p:cNvPr id="5" name="Footer Placeholder 4">
            <a:extLst>
              <a:ext uri="{FF2B5EF4-FFF2-40B4-BE49-F238E27FC236}">
                <a16:creationId xmlns:a16="http://schemas.microsoft.com/office/drawing/2014/main" id="{B9479EB8-BDB4-3D2D-E0E9-33B205D7EB5A}"/>
              </a:ext>
            </a:extLst>
          </p:cNvPr>
          <p:cNvSpPr>
            <a:spLocks noGrp="1"/>
          </p:cNvSpPr>
          <p:nvPr>
            <p:ph type="ftr" sz="quarter" idx="11"/>
          </p:nvPr>
        </p:nvSpPr>
        <p:spPr/>
        <p:txBody>
          <a:bodyPr/>
          <a:lstStyle/>
          <a:p>
            <a:r>
              <a:rPr lang="pl-PL"/>
              <a:t>CHEMISTRY   DEPTT                                                                                     GC PAONTA SAHIB </a:t>
            </a:r>
            <a:endParaRPr lang="en-IN"/>
          </a:p>
        </p:txBody>
      </p:sp>
      <p:sp>
        <p:nvSpPr>
          <p:cNvPr id="6" name="Slide Number Placeholder 5">
            <a:extLst>
              <a:ext uri="{FF2B5EF4-FFF2-40B4-BE49-F238E27FC236}">
                <a16:creationId xmlns:a16="http://schemas.microsoft.com/office/drawing/2014/main" id="{67617F1E-98F0-490A-F142-A66562AD686E}"/>
              </a:ext>
            </a:extLst>
          </p:cNvPr>
          <p:cNvSpPr>
            <a:spLocks noGrp="1"/>
          </p:cNvSpPr>
          <p:nvPr>
            <p:ph type="sldNum" sz="quarter" idx="12"/>
          </p:nvPr>
        </p:nvSpPr>
        <p:spPr/>
        <p:txBody>
          <a:bodyPr/>
          <a:lstStyle/>
          <a:p>
            <a:fld id="{945E8D5D-6E0C-46B1-827F-30369C12536C}" type="slidenum">
              <a:rPr lang="en-IN" smtClean="0"/>
              <a:t>‹#›</a:t>
            </a:fld>
            <a:endParaRPr lang="en-IN"/>
          </a:p>
        </p:txBody>
      </p:sp>
    </p:spTree>
    <p:extLst>
      <p:ext uri="{BB962C8B-B14F-4D97-AF65-F5344CB8AC3E}">
        <p14:creationId xmlns:p14="http://schemas.microsoft.com/office/powerpoint/2010/main" val="3034441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601F16-D7D6-EC40-E221-6BE60F85DE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37BE53C-59F0-DFEC-9DE0-9A5D74F5B8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FCCAC36-66B1-83F1-C990-8EE4B7B88A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2ED53F-1E5B-44A7-9EDA-D5141BD17328}" type="datetime1">
              <a:rPr lang="en-IN" smtClean="0"/>
              <a:t>17-07-2022</a:t>
            </a:fld>
            <a:endParaRPr lang="en-IN"/>
          </a:p>
        </p:txBody>
      </p:sp>
      <p:sp>
        <p:nvSpPr>
          <p:cNvPr id="5" name="Footer Placeholder 4">
            <a:extLst>
              <a:ext uri="{FF2B5EF4-FFF2-40B4-BE49-F238E27FC236}">
                <a16:creationId xmlns:a16="http://schemas.microsoft.com/office/drawing/2014/main" id="{4995F6E7-03FD-62F5-882C-D0BCFEE0D3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pl-PL"/>
              <a:t>CHEMISTRY   DEPTT                                                                                     GC PAONTA SAHIB </a:t>
            </a:r>
            <a:endParaRPr lang="en-IN"/>
          </a:p>
        </p:txBody>
      </p:sp>
      <p:sp>
        <p:nvSpPr>
          <p:cNvPr id="6" name="Slide Number Placeholder 5">
            <a:extLst>
              <a:ext uri="{FF2B5EF4-FFF2-40B4-BE49-F238E27FC236}">
                <a16:creationId xmlns:a16="http://schemas.microsoft.com/office/drawing/2014/main" id="{C23EAD8F-1447-B8E1-93A7-8725DFED72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5E8D5D-6E0C-46B1-827F-30369C12536C}" type="slidenum">
              <a:rPr lang="en-IN" smtClean="0"/>
              <a:t>‹#›</a:t>
            </a:fld>
            <a:endParaRPr lang="en-IN"/>
          </a:p>
        </p:txBody>
      </p:sp>
    </p:spTree>
    <p:extLst>
      <p:ext uri="{BB962C8B-B14F-4D97-AF65-F5344CB8AC3E}">
        <p14:creationId xmlns:p14="http://schemas.microsoft.com/office/powerpoint/2010/main" val="19900119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5AA59-EA08-9A5A-FC60-5D3884ED8D21}"/>
              </a:ext>
            </a:extLst>
          </p:cNvPr>
          <p:cNvSpPr>
            <a:spLocks noGrp="1"/>
          </p:cNvSpPr>
          <p:nvPr>
            <p:ph type="ctrTitle"/>
          </p:nvPr>
        </p:nvSpPr>
        <p:spPr/>
        <p:txBody>
          <a:bodyPr/>
          <a:lstStyle/>
          <a:p>
            <a:r>
              <a:rPr lang="en-IN" sz="6000" b="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CHEM 101 SECTION D</a:t>
            </a:r>
            <a:br>
              <a:rPr lang="en-IN" sz="60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Subtitle 2">
            <a:extLst>
              <a:ext uri="{FF2B5EF4-FFF2-40B4-BE49-F238E27FC236}">
                <a16:creationId xmlns:a16="http://schemas.microsoft.com/office/drawing/2014/main" id="{F6DD217F-1286-4424-52E4-23F36B1FB41E}"/>
              </a:ext>
            </a:extLst>
          </p:cNvPr>
          <p:cNvSpPr>
            <a:spLocks noGrp="1"/>
          </p:cNvSpPr>
          <p:nvPr>
            <p:ph type="subTitle" idx="1"/>
          </p:nvPr>
        </p:nvSpPr>
        <p:spPr/>
        <p:txBody>
          <a:bodyPr/>
          <a:lstStyle/>
          <a:p>
            <a:r>
              <a:rPr lang="en-IN" sz="2400" b="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ALIPHATIC HYDROCARBONS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
        <p:nvSpPr>
          <p:cNvPr id="4" name="Footer Placeholder 3">
            <a:extLst>
              <a:ext uri="{FF2B5EF4-FFF2-40B4-BE49-F238E27FC236}">
                <a16:creationId xmlns:a16="http://schemas.microsoft.com/office/drawing/2014/main" id="{ADDA1025-3AFE-5148-BBFA-617CC7CBE3F0}"/>
              </a:ext>
            </a:extLst>
          </p:cNvPr>
          <p:cNvSpPr>
            <a:spLocks noGrp="1"/>
          </p:cNvSpPr>
          <p:nvPr>
            <p:ph type="ftr" sz="quarter" idx="11"/>
          </p:nvPr>
        </p:nvSpPr>
        <p:spPr/>
        <p:txBody>
          <a:bodyPr/>
          <a:lstStyle/>
          <a:p>
            <a:r>
              <a:rPr lang="pl-PL"/>
              <a:t>CHEMISTRY   DEPTT                                                                                     GC PAONTA SAHIB </a:t>
            </a:r>
            <a:endParaRPr lang="en-IN"/>
          </a:p>
        </p:txBody>
      </p:sp>
    </p:spTree>
    <p:extLst>
      <p:ext uri="{BB962C8B-B14F-4D97-AF65-F5344CB8AC3E}">
        <p14:creationId xmlns:p14="http://schemas.microsoft.com/office/powerpoint/2010/main" val="905302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A7364-1344-ABC3-B0D9-9C515E1C7BC7}"/>
              </a:ext>
            </a:extLst>
          </p:cNvPr>
          <p:cNvSpPr>
            <a:spLocks noGrp="1"/>
          </p:cNvSpPr>
          <p:nvPr>
            <p:ph type="title"/>
          </p:nvPr>
        </p:nvSpPr>
        <p:spPr/>
        <p:txBody>
          <a:bodyPr/>
          <a:lstStyle/>
          <a:p>
            <a:r>
              <a:rPr lang="en-IN" sz="4400" b="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       ALIPHATIC HYDROCARBONS</a:t>
            </a:r>
            <a:br>
              <a:rPr lang="en-IN" sz="44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037C98F0-18A7-5077-29B3-E6C17EB48BDA}"/>
              </a:ext>
            </a:extLst>
          </p:cNvPr>
          <p:cNvSpPr>
            <a:spLocks noGrp="1"/>
          </p:cNvSpPr>
          <p:nvPr>
            <p:ph idx="1"/>
          </p:nvPr>
        </p:nvSpPr>
        <p:spPr/>
        <p:txBody>
          <a:bodyPr/>
          <a:lstStyle/>
          <a:p>
            <a:pPr algn="just">
              <a:lnSpc>
                <a:spcPct val="150000"/>
              </a:lnSpc>
              <a:spcBef>
                <a:spcPts val="600"/>
              </a:spcBef>
              <a:spcAft>
                <a:spcPts val="600"/>
              </a:spcAft>
            </a:pP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Organic compounds containing only carbon and hydrogen are called hydrocarbons. These are broadly divided into two categories: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en-IN" sz="1800" i="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1800" i="1" dirty="0" err="1">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IN" sz="1800" i="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 Open chain or acyclic hydrocarbons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en-IN" sz="1800" i="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(ii) Closed chain or cyclic hydrocarbons.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The open chain or acyclic hydrocarbons are also called </a:t>
            </a:r>
            <a:r>
              <a:rPr lang="en-IN" sz="1800" i="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aliphatic h</a:t>
            </a:r>
            <a:r>
              <a:rPr lang="en-IN" sz="1800" i="1" dirty="0">
                <a:solidFill>
                  <a:srgbClr val="31292C"/>
                </a:solidFill>
                <a:effectLst/>
                <a:latin typeface="Times New Roman" panose="02020603050405020304" pitchFamily="18" charset="0"/>
                <a:ea typeface="Calibri" panose="020F0502020204030204" pitchFamily="34" charset="0"/>
                <a:cs typeface="Times New Roman" panose="02020603050405020304" pitchFamily="18" charset="0"/>
              </a:rPr>
              <a:t>y</a:t>
            </a:r>
            <a:r>
              <a:rPr lang="en-IN" sz="1800" i="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drocarbons. </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These can be further divided into three categories: alkanes, alkenes and alkynes.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
        <p:nvSpPr>
          <p:cNvPr id="4" name="Footer Placeholder 3">
            <a:extLst>
              <a:ext uri="{FF2B5EF4-FFF2-40B4-BE49-F238E27FC236}">
                <a16:creationId xmlns:a16="http://schemas.microsoft.com/office/drawing/2014/main" id="{D0501822-C13B-DE04-54CA-EE62D4261E0C}"/>
              </a:ext>
            </a:extLst>
          </p:cNvPr>
          <p:cNvSpPr>
            <a:spLocks noGrp="1"/>
          </p:cNvSpPr>
          <p:nvPr>
            <p:ph type="ftr" sz="quarter" idx="11"/>
          </p:nvPr>
        </p:nvSpPr>
        <p:spPr/>
        <p:txBody>
          <a:bodyPr/>
          <a:lstStyle/>
          <a:p>
            <a:r>
              <a:rPr lang="pl-PL"/>
              <a:t>CHEMISTRY   DEPTT                                                                                     GC PAONTA SAHIB </a:t>
            </a:r>
            <a:endParaRPr lang="en-IN"/>
          </a:p>
        </p:txBody>
      </p:sp>
    </p:spTree>
    <p:extLst>
      <p:ext uri="{BB962C8B-B14F-4D97-AF65-F5344CB8AC3E}">
        <p14:creationId xmlns:p14="http://schemas.microsoft.com/office/powerpoint/2010/main" val="2735620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3455B-589A-A877-3308-1B079B76E2DA}"/>
              </a:ext>
            </a:extLst>
          </p:cNvPr>
          <p:cNvSpPr>
            <a:spLocks noGrp="1"/>
          </p:cNvSpPr>
          <p:nvPr>
            <p:ph type="title"/>
          </p:nvPr>
        </p:nvSpPr>
        <p:spPr/>
        <p:txBody>
          <a:bodyPr/>
          <a:lstStyle/>
          <a:p>
            <a:r>
              <a:rPr lang="en-IN" sz="4400" b="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                           ALKANES</a:t>
            </a:r>
            <a:br>
              <a:rPr lang="en-IN" sz="44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1C300622-5FFE-710D-06DF-9697C479ED64}"/>
              </a:ext>
            </a:extLst>
          </p:cNvPr>
          <p:cNvSpPr>
            <a:spLocks noGrp="1"/>
          </p:cNvSpPr>
          <p:nvPr>
            <p:ph idx="1"/>
          </p:nvPr>
        </p:nvSpPr>
        <p:spPr/>
        <p:txBody>
          <a:bodyPr/>
          <a:lstStyle/>
          <a:p>
            <a:pPr algn="just">
              <a:lnSpc>
                <a:spcPct val="150000"/>
              </a:lnSpc>
              <a:spcBef>
                <a:spcPts val="600"/>
              </a:spcBef>
              <a:spcAft>
                <a:spcPts val="600"/>
              </a:spcAft>
            </a:pP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Alkanes are saturated acyclic hydrocarbons ha</a:t>
            </a:r>
            <a:r>
              <a:rPr lang="en-IN" sz="1800" dirty="0">
                <a:solidFill>
                  <a:srgbClr val="31292C"/>
                </a:solidFill>
                <a:effectLst/>
                <a:latin typeface="Times New Roman" panose="02020603050405020304" pitchFamily="18" charset="0"/>
                <a:ea typeface="Calibri" panose="020F0502020204030204" pitchFamily="34" charset="0"/>
                <a:cs typeface="Times New Roman" panose="02020603050405020304" pitchFamily="18" charset="0"/>
              </a:rPr>
              <a:t>v</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ing the general formula. C</a:t>
            </a:r>
            <a:r>
              <a:rPr lang="en-IN" sz="1800" baseline="-250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n</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H</a:t>
            </a:r>
            <a:r>
              <a:rPr lang="en-IN" sz="1800" baseline="-250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2n</a:t>
            </a:r>
            <a:r>
              <a:rPr lang="en-IN" sz="1800" baseline="-25000" dirty="0">
                <a:solidFill>
                  <a:srgbClr val="31292C"/>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1800" baseline="-250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2 </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where </a:t>
            </a:r>
            <a:r>
              <a:rPr lang="en-IN" sz="1800" i="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n </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can be any integer. As such they contain only carbon-carbon and carbon-h</a:t>
            </a:r>
            <a:r>
              <a:rPr lang="en-IN" sz="1800" dirty="0">
                <a:solidFill>
                  <a:srgbClr val="31292C"/>
                </a:solidFill>
                <a:effectLst/>
                <a:latin typeface="Times New Roman" panose="02020603050405020304" pitchFamily="18" charset="0"/>
                <a:ea typeface="Calibri" panose="020F0502020204030204" pitchFamily="34" charset="0"/>
                <a:cs typeface="Times New Roman" panose="02020603050405020304" pitchFamily="18" charset="0"/>
              </a:rPr>
              <a:t>y</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drogen single bonds. Since they are </a:t>
            </a:r>
            <a:r>
              <a:rPr lang="en-IN" sz="1800" i="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relatively inert </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towards most of the chemical reagents, they are also called </a:t>
            </a:r>
            <a:r>
              <a:rPr lang="en-IN" sz="1800" b="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paraffins </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(Latin: </a:t>
            </a:r>
            <a:r>
              <a:rPr lang="en-IN" sz="1800" i="1" dirty="0" err="1">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parum</a:t>
            </a:r>
            <a:r>
              <a:rPr lang="en-IN" sz="1800" i="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 little </a:t>
            </a:r>
            <a:r>
              <a:rPr lang="en-IN" sz="1800" dirty="0">
                <a:solidFill>
                  <a:srgbClr val="31292C"/>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800" i="1" dirty="0" err="1">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affinis</a:t>
            </a:r>
            <a:r>
              <a:rPr lang="en-IN" sz="1800" i="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 affinity).</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In contrast, cyclic compounds corresponding to alkanes or paraffins are called </a:t>
            </a:r>
            <a:r>
              <a:rPr lang="en-IN" sz="1800" i="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cycloalkanes or c</a:t>
            </a:r>
            <a:r>
              <a:rPr lang="en-IN" sz="1800" i="1" dirty="0">
                <a:solidFill>
                  <a:srgbClr val="31292C"/>
                </a:solidFill>
                <a:effectLst/>
                <a:latin typeface="Times New Roman" panose="02020603050405020304" pitchFamily="18" charset="0"/>
                <a:ea typeface="Calibri" panose="020F0502020204030204" pitchFamily="34" charset="0"/>
                <a:cs typeface="Times New Roman" panose="02020603050405020304" pitchFamily="18" charset="0"/>
              </a:rPr>
              <a:t>y</a:t>
            </a:r>
            <a:r>
              <a:rPr lang="en-IN" sz="1800" i="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cloparaffins.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Their general formula is C</a:t>
            </a:r>
            <a:r>
              <a:rPr lang="en-IN" sz="1800" baseline="-250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n</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H</a:t>
            </a:r>
            <a:r>
              <a:rPr lang="en-IN" sz="1800" baseline="-250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2n</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 where </a:t>
            </a:r>
            <a:r>
              <a:rPr lang="en-IN" sz="1800" i="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n </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 3</a:t>
            </a:r>
            <a:r>
              <a:rPr lang="en-IN" sz="1800" dirty="0">
                <a:solidFill>
                  <a:srgbClr val="31292C"/>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4 </a:t>
            </a:r>
            <a:r>
              <a:rPr lang="en-IN" sz="1800" dirty="0">
                <a:solidFill>
                  <a:srgbClr val="31292C"/>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1800" dirty="0">
                <a:solidFill>
                  <a:srgbClr val="31292C"/>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etc.</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
        <p:nvSpPr>
          <p:cNvPr id="4" name="Footer Placeholder 3">
            <a:extLst>
              <a:ext uri="{FF2B5EF4-FFF2-40B4-BE49-F238E27FC236}">
                <a16:creationId xmlns:a16="http://schemas.microsoft.com/office/drawing/2014/main" id="{742EEF69-74F4-D444-6BB9-45DB31CC4125}"/>
              </a:ext>
            </a:extLst>
          </p:cNvPr>
          <p:cNvSpPr>
            <a:spLocks noGrp="1"/>
          </p:cNvSpPr>
          <p:nvPr>
            <p:ph type="ftr" sz="quarter" idx="11"/>
          </p:nvPr>
        </p:nvSpPr>
        <p:spPr/>
        <p:txBody>
          <a:bodyPr/>
          <a:lstStyle/>
          <a:p>
            <a:r>
              <a:rPr lang="pl-PL"/>
              <a:t>CHEMISTRY   DEPTT                                                                                     GC PAONTA SAHIB </a:t>
            </a:r>
            <a:endParaRPr lang="en-IN"/>
          </a:p>
        </p:txBody>
      </p:sp>
    </p:spTree>
    <p:extLst>
      <p:ext uri="{BB962C8B-B14F-4D97-AF65-F5344CB8AC3E}">
        <p14:creationId xmlns:p14="http://schemas.microsoft.com/office/powerpoint/2010/main" val="1836433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2">
            <a:extLst>
              <a:ext uri="{FF2B5EF4-FFF2-40B4-BE49-F238E27FC236}">
                <a16:creationId xmlns:a16="http://schemas.microsoft.com/office/drawing/2014/main" id="{46DDE171-9187-25EF-3D8F-CFFE991769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6083" y="2764121"/>
            <a:ext cx="2519834" cy="132975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FE0195B-55E2-C4F4-4B5D-E3A5868B1128}"/>
              </a:ext>
            </a:extLst>
          </p:cNvPr>
          <p:cNvSpPr>
            <a:spLocks noChangeArrowheads="1"/>
          </p:cNvSpPr>
          <p:nvPr/>
        </p:nvSpPr>
        <p:spPr bwMode="auto">
          <a:xfrm>
            <a:off x="3480619" y="1353385"/>
            <a:ext cx="5025206"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GENERAL METHODS OF FORMATION OF ALKANES</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1. Catalytic hydrogenation of unsaturated hydrocarbons: </a:t>
            </a:r>
            <a:r>
              <a:rPr kumimoji="0" lang="en-US" altLang="en-US" sz="1200" b="0" i="0" u="none" strike="noStrike" cap="none" normalizeH="0" baseline="0" dirty="0">
                <a:ln>
                  <a:noFill/>
                </a:ln>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The addition of hydrogen to unsaturated hydrocarbons such as alkenes or alkynes in presence of finely divided metal catalysts such as platinum, palladium or nickel to form alkanes is called hydrogenation. </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Rectangle 4">
            <a:extLst>
              <a:ext uri="{FF2B5EF4-FFF2-40B4-BE49-F238E27FC236}">
                <a16:creationId xmlns:a16="http://schemas.microsoft.com/office/drawing/2014/main" id="{91DA5EA4-3227-6E63-ABB4-A9E6012FB221}"/>
              </a:ext>
            </a:extLst>
          </p:cNvPr>
          <p:cNvSpPr>
            <a:spLocks noChangeArrowheads="1"/>
          </p:cNvSpPr>
          <p:nvPr/>
        </p:nvSpPr>
        <p:spPr bwMode="auto">
          <a:xfrm>
            <a:off x="1534231" y="4450802"/>
            <a:ext cx="445899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sng" strike="noStrike" cap="none" normalizeH="0" baseline="0" dirty="0">
                <a:ln>
                  <a:noFill/>
                </a:ln>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Note:</a:t>
            </a:r>
            <a:r>
              <a:rPr kumimoji="0" lang="en-US" altLang="en-US" sz="1200" b="1" i="0" u="none" strike="noStrike" cap="none" normalizeH="0" baseline="0" dirty="0">
                <a:ln>
                  <a:noFill/>
                </a:ln>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sz="1200" b="0" i="0" u="none" strike="noStrike" cap="none" normalizeH="0" baseline="0" dirty="0">
                <a:ln>
                  <a:noFill/>
                </a:ln>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a:t>
            </a:r>
            <a:r>
              <a:rPr kumimoji="0" lang="en-US" altLang="en-US" sz="1200" b="0" i="0" u="none" strike="noStrike" cap="none" normalizeH="0" baseline="0" dirty="0" err="1">
                <a:ln>
                  <a:noFill/>
                </a:ln>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i</a:t>
            </a:r>
            <a:r>
              <a:rPr kumimoji="0" lang="en-US" altLang="en-US" sz="1200" b="0" i="0" u="none" strike="noStrike" cap="none" normalizeH="0" baseline="0" dirty="0">
                <a:ln>
                  <a:noFill/>
                </a:ln>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 This hydrogenation of unsaturated hydrocarbons using ordinary nickel at a temperature of about 523-573 K is commonly known as </a:t>
            </a:r>
            <a:r>
              <a:rPr kumimoji="0" lang="en-US" altLang="en-US" sz="1200" b="0" i="1" u="none" strike="noStrike" cap="none" normalizeH="0" baseline="0" dirty="0">
                <a:ln>
                  <a:noFill/>
                </a:ln>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Sabatier and </a:t>
            </a:r>
            <a:r>
              <a:rPr kumimoji="0" lang="en-US" altLang="en-US" sz="1200" b="0" i="1" u="none" strike="noStrike" cap="none" normalizeH="0" baseline="0" dirty="0" err="1">
                <a:ln>
                  <a:noFill/>
                </a:ln>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Senderen's</a:t>
            </a:r>
            <a:r>
              <a:rPr kumimoji="0" lang="en-US" altLang="en-US" sz="1200" b="0" i="1" u="none" strike="noStrike" cap="none" normalizeH="0" baseline="0" dirty="0">
                <a:ln>
                  <a:noFill/>
                </a:ln>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 reaction or reduction</a:t>
            </a:r>
            <a:r>
              <a:rPr kumimoji="0" lang="en-US" altLang="en-US" sz="1200" b="0" i="0" u="none" strike="noStrike" cap="none" normalizeH="0" baseline="0" dirty="0">
                <a:ln>
                  <a:noFill/>
                </a:ln>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Rectangle 5">
            <a:extLst>
              <a:ext uri="{FF2B5EF4-FFF2-40B4-BE49-F238E27FC236}">
                <a16:creationId xmlns:a16="http://schemas.microsoft.com/office/drawing/2014/main" id="{C8650CD8-0D07-ACAD-8B25-7C55BD1C39A2}"/>
              </a:ext>
            </a:extLst>
          </p:cNvPr>
          <p:cNvSpPr>
            <a:spLocks noChangeArrowheads="1"/>
          </p:cNvSpPr>
          <p:nvPr/>
        </p:nvSpPr>
        <p:spPr bwMode="auto">
          <a:xfrm>
            <a:off x="1498804" y="5606080"/>
            <a:ext cx="1107112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(ii). Catalytic hydrogenation is by far the most important method of preparation of alkanes. However, methane cannot be prepared by this method.</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Footer Placeholder 6">
            <a:extLst>
              <a:ext uri="{FF2B5EF4-FFF2-40B4-BE49-F238E27FC236}">
                <a16:creationId xmlns:a16="http://schemas.microsoft.com/office/drawing/2014/main" id="{071D2E80-9D83-385C-0660-4B4C56158647}"/>
              </a:ext>
            </a:extLst>
          </p:cNvPr>
          <p:cNvSpPr>
            <a:spLocks noGrp="1"/>
          </p:cNvSpPr>
          <p:nvPr>
            <p:ph type="ftr" sz="quarter" idx="11"/>
          </p:nvPr>
        </p:nvSpPr>
        <p:spPr/>
        <p:txBody>
          <a:bodyPr/>
          <a:lstStyle/>
          <a:p>
            <a:r>
              <a:rPr lang="pl-PL"/>
              <a:t>CHEMISTRY   DEPTT                                                                                     GC PAONTA SAHIB </a:t>
            </a:r>
            <a:endParaRPr lang="en-IN"/>
          </a:p>
        </p:txBody>
      </p:sp>
    </p:spTree>
    <p:extLst>
      <p:ext uri="{BB962C8B-B14F-4D97-AF65-F5344CB8AC3E}">
        <p14:creationId xmlns:p14="http://schemas.microsoft.com/office/powerpoint/2010/main" val="4078956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F53AC-99FE-0BA9-619E-8EBE19BE5B8D}"/>
              </a:ext>
            </a:extLst>
          </p:cNvPr>
          <p:cNvSpPr>
            <a:spLocks noGrp="1"/>
          </p:cNvSpPr>
          <p:nvPr>
            <p:ph type="title"/>
          </p:nvPr>
        </p:nvSpPr>
        <p:spPr/>
        <p:txBody>
          <a:bodyPr/>
          <a:lstStyle/>
          <a:p>
            <a:r>
              <a:rPr lang="en-IN" dirty="0"/>
              <a:t>FORMATION OF ALKANES</a:t>
            </a:r>
          </a:p>
        </p:txBody>
      </p:sp>
      <p:sp>
        <p:nvSpPr>
          <p:cNvPr id="3" name="Content Placeholder 2">
            <a:extLst>
              <a:ext uri="{FF2B5EF4-FFF2-40B4-BE49-F238E27FC236}">
                <a16:creationId xmlns:a16="http://schemas.microsoft.com/office/drawing/2014/main" id="{5EEC0946-B24B-7471-A82F-C6120CF10DC2}"/>
              </a:ext>
            </a:extLst>
          </p:cNvPr>
          <p:cNvSpPr>
            <a:spLocks noGrp="1"/>
          </p:cNvSpPr>
          <p:nvPr>
            <p:ph idx="1"/>
          </p:nvPr>
        </p:nvSpPr>
        <p:spPr/>
        <p:txBody>
          <a:bodyPr/>
          <a:lstStyle/>
          <a:p>
            <a:pPr algn="just">
              <a:lnSpc>
                <a:spcPct val="150000"/>
              </a:lnSpc>
              <a:spcBef>
                <a:spcPts val="600"/>
              </a:spcBef>
              <a:spcAft>
                <a:spcPts val="600"/>
              </a:spcAft>
            </a:pPr>
            <a:r>
              <a:rPr lang="en-IN" sz="1800" b="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From Grignard reagents: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Alkyl halides react with magnesium and dry ether to form </a:t>
            </a:r>
            <a:r>
              <a:rPr lang="en-IN" sz="1800" dirty="0" err="1">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alkylmagnesium</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 halides called Grignard reagents. These Grignard reagents are very reactive and hence are decomposed by water or any potential proton donor such as alcohols, amines, etc. to form alkanes.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pic>
        <p:nvPicPr>
          <p:cNvPr id="4" name="Picture 3">
            <a:extLst>
              <a:ext uri="{FF2B5EF4-FFF2-40B4-BE49-F238E27FC236}">
                <a16:creationId xmlns:a16="http://schemas.microsoft.com/office/drawing/2014/main" id="{1C111010-2039-9C62-26C5-CAB686FD72EB}"/>
              </a:ext>
            </a:extLst>
          </p:cNvPr>
          <p:cNvPicPr>
            <a:picLocks noChangeAspect="1"/>
          </p:cNvPicPr>
          <p:nvPr/>
        </p:nvPicPr>
        <p:blipFill rotWithShape="1">
          <a:blip r:embed="rId2"/>
          <a:srcRect t="6228"/>
          <a:stretch/>
        </p:blipFill>
        <p:spPr bwMode="auto">
          <a:xfrm>
            <a:off x="3078480" y="4000501"/>
            <a:ext cx="6465570" cy="1590992"/>
          </a:xfrm>
          <a:prstGeom prst="rect">
            <a:avLst/>
          </a:prstGeom>
          <a:ln>
            <a:noFill/>
          </a:ln>
          <a:extLst>
            <a:ext uri="{53640926-AAD7-44D8-BBD7-CCE9431645EC}">
              <a14:shadowObscured xmlns:a14="http://schemas.microsoft.com/office/drawing/2010/main"/>
            </a:ext>
          </a:extLst>
        </p:spPr>
      </p:pic>
      <p:sp>
        <p:nvSpPr>
          <p:cNvPr id="5" name="Footer Placeholder 4">
            <a:extLst>
              <a:ext uri="{FF2B5EF4-FFF2-40B4-BE49-F238E27FC236}">
                <a16:creationId xmlns:a16="http://schemas.microsoft.com/office/drawing/2014/main" id="{65EDFBCF-2BE6-BD1A-675B-28DA2F8D8AE0}"/>
              </a:ext>
            </a:extLst>
          </p:cNvPr>
          <p:cNvSpPr>
            <a:spLocks noGrp="1"/>
          </p:cNvSpPr>
          <p:nvPr>
            <p:ph type="ftr" sz="quarter" idx="11"/>
          </p:nvPr>
        </p:nvSpPr>
        <p:spPr/>
        <p:txBody>
          <a:bodyPr/>
          <a:lstStyle/>
          <a:p>
            <a:r>
              <a:rPr lang="pl-PL"/>
              <a:t>CHEMISTRY   DEPTT                                                                                     GC PAONTA SAHIB </a:t>
            </a:r>
            <a:endParaRPr lang="en-IN"/>
          </a:p>
        </p:txBody>
      </p:sp>
    </p:spTree>
    <p:extLst>
      <p:ext uri="{BB962C8B-B14F-4D97-AF65-F5344CB8AC3E}">
        <p14:creationId xmlns:p14="http://schemas.microsoft.com/office/powerpoint/2010/main" val="428856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B3B63-0A80-75EF-1C76-097C1475BFBA}"/>
              </a:ext>
            </a:extLst>
          </p:cNvPr>
          <p:cNvSpPr>
            <a:spLocks noGrp="1"/>
          </p:cNvSpPr>
          <p:nvPr>
            <p:ph type="title"/>
          </p:nvPr>
        </p:nvSpPr>
        <p:spPr/>
        <p:txBody>
          <a:bodyPr/>
          <a:lstStyle/>
          <a:p>
            <a:r>
              <a:rPr lang="en-IN" dirty="0"/>
              <a:t>WURTZ REACTION</a:t>
            </a:r>
          </a:p>
        </p:txBody>
      </p:sp>
      <p:pic>
        <p:nvPicPr>
          <p:cNvPr id="4" name="Content Placeholder 3">
            <a:extLst>
              <a:ext uri="{FF2B5EF4-FFF2-40B4-BE49-F238E27FC236}">
                <a16:creationId xmlns:a16="http://schemas.microsoft.com/office/drawing/2014/main" id="{CCE0FFEC-DA04-50DF-0E28-2E322510F4FF}"/>
              </a:ext>
            </a:extLst>
          </p:cNvPr>
          <p:cNvPicPr>
            <a:picLocks noGrp="1" noChangeAspect="1"/>
          </p:cNvPicPr>
          <p:nvPr>
            <p:ph idx="1"/>
          </p:nvPr>
        </p:nvPicPr>
        <p:blipFill>
          <a:blip r:embed="rId2"/>
          <a:stretch>
            <a:fillRect/>
          </a:stretch>
        </p:blipFill>
        <p:spPr>
          <a:xfrm>
            <a:off x="1524000" y="4972050"/>
            <a:ext cx="8972550" cy="952499"/>
          </a:xfrm>
          <a:prstGeom prst="rect">
            <a:avLst/>
          </a:prstGeom>
        </p:spPr>
      </p:pic>
      <p:sp>
        <p:nvSpPr>
          <p:cNvPr id="6" name="TextBox 5">
            <a:extLst>
              <a:ext uri="{FF2B5EF4-FFF2-40B4-BE49-F238E27FC236}">
                <a16:creationId xmlns:a16="http://schemas.microsoft.com/office/drawing/2014/main" id="{C88BFFB2-F0EA-8472-5B6A-87BE9FAA69FE}"/>
              </a:ext>
            </a:extLst>
          </p:cNvPr>
          <p:cNvSpPr txBox="1"/>
          <p:nvPr/>
        </p:nvSpPr>
        <p:spPr>
          <a:xfrm>
            <a:off x="3048000" y="2158556"/>
            <a:ext cx="6096000" cy="2540888"/>
          </a:xfrm>
          <a:prstGeom prst="rect">
            <a:avLst/>
          </a:prstGeom>
          <a:noFill/>
        </p:spPr>
        <p:txBody>
          <a:bodyPr wrap="square">
            <a:spAutoFit/>
          </a:bodyPr>
          <a:lstStyle/>
          <a:p>
            <a:pPr algn="just">
              <a:lnSpc>
                <a:spcPct val="150000"/>
              </a:lnSpc>
              <a:spcBef>
                <a:spcPts val="600"/>
              </a:spcBef>
              <a:spcAft>
                <a:spcPts val="600"/>
              </a:spcAft>
            </a:pP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This method is quite convenient for the preparation of symmetrical alkanes (R-R), i.e., alkanes containing even number of carbon atoms, such as ethane, n-butane, etc. However, it is not suitable for the preparation of unsymmetrical alkanes (R-R'), i.e., alkanes containing odd number of carbon atoms such as propane, n-pentane, etc.</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Footer Placeholder 6">
            <a:extLst>
              <a:ext uri="{FF2B5EF4-FFF2-40B4-BE49-F238E27FC236}">
                <a16:creationId xmlns:a16="http://schemas.microsoft.com/office/drawing/2014/main" id="{B8FC70B8-B992-6CB7-569C-6D4DED99FAF1}"/>
              </a:ext>
            </a:extLst>
          </p:cNvPr>
          <p:cNvSpPr>
            <a:spLocks noGrp="1"/>
          </p:cNvSpPr>
          <p:nvPr>
            <p:ph type="ftr" sz="quarter" idx="11"/>
          </p:nvPr>
        </p:nvSpPr>
        <p:spPr/>
        <p:txBody>
          <a:bodyPr/>
          <a:lstStyle/>
          <a:p>
            <a:r>
              <a:rPr lang="pl-PL"/>
              <a:t>CHEMISTRY   DEPTT                                                                                     GC PAONTA SAHIB </a:t>
            </a:r>
            <a:endParaRPr lang="en-IN"/>
          </a:p>
        </p:txBody>
      </p:sp>
    </p:spTree>
    <p:extLst>
      <p:ext uri="{BB962C8B-B14F-4D97-AF65-F5344CB8AC3E}">
        <p14:creationId xmlns:p14="http://schemas.microsoft.com/office/powerpoint/2010/main" val="306945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90083-62DC-556B-9AC3-481086FB2EF7}"/>
              </a:ext>
            </a:extLst>
          </p:cNvPr>
          <p:cNvSpPr>
            <a:spLocks noGrp="1"/>
          </p:cNvSpPr>
          <p:nvPr>
            <p:ph type="title"/>
          </p:nvPr>
        </p:nvSpPr>
        <p:spPr/>
        <p:txBody>
          <a:bodyPr/>
          <a:lstStyle/>
          <a:p>
            <a:r>
              <a:rPr lang="en-IN" dirty="0"/>
              <a:t>Write note on following </a:t>
            </a:r>
            <a:r>
              <a:rPr lang="en-IN" dirty="0" err="1"/>
              <a:t>wurtz</a:t>
            </a:r>
            <a:r>
              <a:rPr lang="en-IN" dirty="0"/>
              <a:t> reaction</a:t>
            </a:r>
          </a:p>
        </p:txBody>
      </p:sp>
      <p:pic>
        <p:nvPicPr>
          <p:cNvPr id="4" name="Content Placeholder 3">
            <a:extLst>
              <a:ext uri="{FF2B5EF4-FFF2-40B4-BE49-F238E27FC236}">
                <a16:creationId xmlns:a16="http://schemas.microsoft.com/office/drawing/2014/main" id="{D09FD59D-7A0D-5857-7038-934805318F95}"/>
              </a:ext>
            </a:extLst>
          </p:cNvPr>
          <p:cNvPicPr>
            <a:picLocks noGrp="1" noChangeAspect="1"/>
          </p:cNvPicPr>
          <p:nvPr>
            <p:ph idx="1"/>
          </p:nvPr>
        </p:nvPicPr>
        <p:blipFill>
          <a:blip r:embed="rId2"/>
          <a:stretch>
            <a:fillRect/>
          </a:stretch>
        </p:blipFill>
        <p:spPr>
          <a:xfrm>
            <a:off x="1894888" y="2824792"/>
            <a:ext cx="8402223" cy="2353003"/>
          </a:xfrm>
          <a:prstGeom prst="rect">
            <a:avLst/>
          </a:prstGeom>
        </p:spPr>
      </p:pic>
      <p:sp>
        <p:nvSpPr>
          <p:cNvPr id="5" name="Footer Placeholder 4">
            <a:extLst>
              <a:ext uri="{FF2B5EF4-FFF2-40B4-BE49-F238E27FC236}">
                <a16:creationId xmlns:a16="http://schemas.microsoft.com/office/drawing/2014/main" id="{6C6A72A4-C974-AB78-EBDE-82AD65F4552B}"/>
              </a:ext>
            </a:extLst>
          </p:cNvPr>
          <p:cNvSpPr>
            <a:spLocks noGrp="1"/>
          </p:cNvSpPr>
          <p:nvPr>
            <p:ph type="ftr" sz="quarter" idx="11"/>
          </p:nvPr>
        </p:nvSpPr>
        <p:spPr/>
        <p:txBody>
          <a:bodyPr/>
          <a:lstStyle/>
          <a:p>
            <a:r>
              <a:rPr lang="pl-PL"/>
              <a:t>CHEMISTRY   DEPTT                                                                                     GC PAONTA SAHIB </a:t>
            </a:r>
            <a:endParaRPr lang="en-IN"/>
          </a:p>
        </p:txBody>
      </p:sp>
    </p:spTree>
    <p:extLst>
      <p:ext uri="{BB962C8B-B14F-4D97-AF65-F5344CB8AC3E}">
        <p14:creationId xmlns:p14="http://schemas.microsoft.com/office/powerpoint/2010/main" val="4288804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F8729-04CD-734C-EE06-7E20AD44F16F}"/>
              </a:ext>
            </a:extLst>
          </p:cNvPr>
          <p:cNvSpPr>
            <a:spLocks noGrp="1"/>
          </p:cNvSpPr>
          <p:nvPr>
            <p:ph type="title"/>
          </p:nvPr>
        </p:nvSpPr>
        <p:spPr/>
        <p:txBody>
          <a:bodyPr>
            <a:normAutofit/>
          </a:bodyPr>
          <a:lstStyle/>
          <a:p>
            <a:r>
              <a:rPr lang="en-IN" sz="4000" b="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Kolbe's electrolytic method. </a:t>
            </a:r>
            <a:br>
              <a:rPr lang="en-IN" sz="4000" dirty="0">
                <a:effectLst/>
                <a:latin typeface="Calibri" panose="020F0502020204030204" pitchFamily="34" charset="0"/>
                <a:ea typeface="Calibri" panose="020F0502020204030204" pitchFamily="34" charset="0"/>
                <a:cs typeface="Times New Roman" panose="02020603050405020304" pitchFamily="18" charset="0"/>
              </a:rPr>
            </a:br>
            <a:endParaRPr lang="en-IN" sz="4000" dirty="0"/>
          </a:p>
        </p:txBody>
      </p:sp>
      <p:pic>
        <p:nvPicPr>
          <p:cNvPr id="4" name="Content Placeholder 3">
            <a:extLst>
              <a:ext uri="{FF2B5EF4-FFF2-40B4-BE49-F238E27FC236}">
                <a16:creationId xmlns:a16="http://schemas.microsoft.com/office/drawing/2014/main" id="{CF27D8BF-7CC6-3240-CEFC-A4861CA83361}"/>
              </a:ext>
            </a:extLst>
          </p:cNvPr>
          <p:cNvPicPr>
            <a:picLocks noGrp="1" noChangeAspect="1"/>
          </p:cNvPicPr>
          <p:nvPr>
            <p:ph idx="1"/>
          </p:nvPr>
        </p:nvPicPr>
        <p:blipFill>
          <a:blip r:embed="rId2"/>
          <a:stretch>
            <a:fillRect/>
          </a:stretch>
        </p:blipFill>
        <p:spPr>
          <a:xfrm>
            <a:off x="2433126" y="2715239"/>
            <a:ext cx="7325747" cy="2572109"/>
          </a:xfrm>
          <a:prstGeom prst="rect">
            <a:avLst/>
          </a:prstGeom>
        </p:spPr>
      </p:pic>
      <p:sp>
        <p:nvSpPr>
          <p:cNvPr id="5" name="Footer Placeholder 4">
            <a:extLst>
              <a:ext uri="{FF2B5EF4-FFF2-40B4-BE49-F238E27FC236}">
                <a16:creationId xmlns:a16="http://schemas.microsoft.com/office/drawing/2014/main" id="{A54B9655-B010-4607-5E0A-4BE150EE0C35}"/>
              </a:ext>
            </a:extLst>
          </p:cNvPr>
          <p:cNvSpPr>
            <a:spLocks noGrp="1"/>
          </p:cNvSpPr>
          <p:nvPr>
            <p:ph type="ftr" sz="quarter" idx="11"/>
          </p:nvPr>
        </p:nvSpPr>
        <p:spPr/>
        <p:txBody>
          <a:bodyPr/>
          <a:lstStyle/>
          <a:p>
            <a:r>
              <a:rPr lang="pl-PL"/>
              <a:t>CHEMISTRY   DEPTT                                                                                     GC PAONTA SAHIB </a:t>
            </a:r>
            <a:endParaRPr lang="en-IN"/>
          </a:p>
        </p:txBody>
      </p:sp>
    </p:spTree>
    <p:extLst>
      <p:ext uri="{BB962C8B-B14F-4D97-AF65-F5344CB8AC3E}">
        <p14:creationId xmlns:p14="http://schemas.microsoft.com/office/powerpoint/2010/main" val="547213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9C039-CBB2-BB8F-DAB9-56B46D7EA0D4}"/>
              </a:ext>
            </a:extLst>
          </p:cNvPr>
          <p:cNvSpPr>
            <a:spLocks noGrp="1"/>
          </p:cNvSpPr>
          <p:nvPr>
            <p:ph type="title"/>
          </p:nvPr>
        </p:nvSpPr>
        <p:spPr/>
        <p:txBody>
          <a:bodyPr/>
          <a:lstStyle/>
          <a:p>
            <a:r>
              <a:rPr lang="en-IN" dirty="0"/>
              <a:t>REACTION AT CATHODE </a:t>
            </a:r>
          </a:p>
        </p:txBody>
      </p:sp>
      <p:pic>
        <p:nvPicPr>
          <p:cNvPr id="4" name="Content Placeholder 3">
            <a:extLst>
              <a:ext uri="{FF2B5EF4-FFF2-40B4-BE49-F238E27FC236}">
                <a16:creationId xmlns:a16="http://schemas.microsoft.com/office/drawing/2014/main" id="{D59A040A-A023-E82F-8CBE-AFBE83376CB8}"/>
              </a:ext>
            </a:extLst>
          </p:cNvPr>
          <p:cNvPicPr>
            <a:picLocks noGrp="1" noChangeAspect="1"/>
          </p:cNvPicPr>
          <p:nvPr>
            <p:ph idx="1"/>
          </p:nvPr>
        </p:nvPicPr>
        <p:blipFill>
          <a:blip r:embed="rId2"/>
          <a:stretch>
            <a:fillRect/>
          </a:stretch>
        </p:blipFill>
        <p:spPr>
          <a:xfrm>
            <a:off x="3314312" y="4410074"/>
            <a:ext cx="5563376" cy="571501"/>
          </a:xfrm>
          <a:prstGeom prst="rect">
            <a:avLst/>
          </a:prstGeom>
        </p:spPr>
      </p:pic>
      <p:sp>
        <p:nvSpPr>
          <p:cNvPr id="6" name="TextBox 5">
            <a:extLst>
              <a:ext uri="{FF2B5EF4-FFF2-40B4-BE49-F238E27FC236}">
                <a16:creationId xmlns:a16="http://schemas.microsoft.com/office/drawing/2014/main" id="{D035D280-368B-B0D7-1E6C-B6BE46573723}"/>
              </a:ext>
            </a:extLst>
          </p:cNvPr>
          <p:cNvSpPr txBox="1"/>
          <p:nvPr/>
        </p:nvSpPr>
        <p:spPr>
          <a:xfrm>
            <a:off x="1828800" y="2781804"/>
            <a:ext cx="7315200" cy="1294393"/>
          </a:xfrm>
          <a:prstGeom prst="rect">
            <a:avLst/>
          </a:prstGeom>
          <a:noFill/>
        </p:spPr>
        <p:txBody>
          <a:bodyPr wrap="square">
            <a:spAutoFit/>
          </a:bodyPr>
          <a:lstStyle/>
          <a:p>
            <a:pPr algn="just">
              <a:lnSpc>
                <a:spcPct val="150000"/>
              </a:lnSpc>
              <a:spcBef>
                <a:spcPts val="600"/>
              </a:spcBef>
              <a:spcAft>
                <a:spcPts val="600"/>
              </a:spcAft>
            </a:pP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As CH</a:t>
            </a:r>
            <a:r>
              <a:rPr lang="en-IN" sz="1800" baseline="-250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COO- and OH- ions can migrate towards the cathode, but electron releasing tendency of CH</a:t>
            </a:r>
            <a:r>
              <a:rPr lang="en-IN" sz="1800" baseline="-250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COO-ions is much higher so will be discharged in preference to OH- ions.</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Footer Placeholder 6">
            <a:extLst>
              <a:ext uri="{FF2B5EF4-FFF2-40B4-BE49-F238E27FC236}">
                <a16:creationId xmlns:a16="http://schemas.microsoft.com/office/drawing/2014/main" id="{C16F3AD7-351D-0293-3257-EB176A182F09}"/>
              </a:ext>
            </a:extLst>
          </p:cNvPr>
          <p:cNvSpPr>
            <a:spLocks noGrp="1"/>
          </p:cNvSpPr>
          <p:nvPr>
            <p:ph type="ftr" sz="quarter" idx="11"/>
          </p:nvPr>
        </p:nvSpPr>
        <p:spPr/>
        <p:txBody>
          <a:bodyPr/>
          <a:lstStyle/>
          <a:p>
            <a:r>
              <a:rPr lang="pl-PL"/>
              <a:t>CHEMISTRY   DEPTT                                                                                     GC PAONTA SAHIB </a:t>
            </a:r>
            <a:endParaRPr lang="en-IN"/>
          </a:p>
        </p:txBody>
      </p:sp>
    </p:spTree>
    <p:extLst>
      <p:ext uri="{BB962C8B-B14F-4D97-AF65-F5344CB8AC3E}">
        <p14:creationId xmlns:p14="http://schemas.microsoft.com/office/powerpoint/2010/main" val="3073562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0BC8E-B533-0CDA-60BF-BEBC662033BF}"/>
              </a:ext>
            </a:extLst>
          </p:cNvPr>
          <p:cNvSpPr>
            <a:spLocks noGrp="1"/>
          </p:cNvSpPr>
          <p:nvPr>
            <p:ph type="title"/>
          </p:nvPr>
        </p:nvSpPr>
        <p:spPr/>
        <p:txBody>
          <a:bodyPr/>
          <a:lstStyle/>
          <a:p>
            <a:r>
              <a:rPr lang="en-IN" sz="4400" b="1"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At anode</a:t>
            </a:r>
            <a:br>
              <a:rPr lang="en-IN" sz="44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EDDF4F96-9849-7BC6-C219-B71F8B00EA15}"/>
              </a:ext>
            </a:extLst>
          </p:cNvPr>
          <p:cNvSpPr>
            <a:spLocks noGrp="1"/>
          </p:cNvSpPr>
          <p:nvPr>
            <p:ph idx="1"/>
          </p:nvPr>
        </p:nvSpPr>
        <p:spPr/>
        <p:txBody>
          <a:bodyPr/>
          <a:lstStyle/>
          <a:p>
            <a:pPr algn="just">
              <a:lnSpc>
                <a:spcPct val="150000"/>
              </a:lnSpc>
              <a:spcBef>
                <a:spcPts val="600"/>
              </a:spcBef>
              <a:spcAft>
                <a:spcPts val="600"/>
              </a:spcAft>
            </a:pP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Here also Na</a:t>
            </a:r>
            <a:r>
              <a:rPr lang="en-IN" sz="1800" baseline="300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 and H</a:t>
            </a:r>
            <a:r>
              <a:rPr lang="en-IN" sz="1800" baseline="300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 ions can migrate towards the anode, but electron accepting tendency of H</a:t>
            </a:r>
            <a:r>
              <a:rPr lang="en-IN" sz="1800" baseline="300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ions is much higher than that of Na+ ions, therefore, H</a:t>
            </a:r>
            <a:r>
              <a:rPr lang="en-IN" sz="1800" baseline="300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ions will be discharged in preference to Na</a:t>
            </a:r>
            <a:r>
              <a:rPr lang="en-IN" sz="1800" baseline="300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1800" dirty="0">
                <a:solidFill>
                  <a:srgbClr val="10080B"/>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pic>
        <p:nvPicPr>
          <p:cNvPr id="4" name="Picture 3">
            <a:extLst>
              <a:ext uri="{FF2B5EF4-FFF2-40B4-BE49-F238E27FC236}">
                <a16:creationId xmlns:a16="http://schemas.microsoft.com/office/drawing/2014/main" id="{1D88B2A8-573E-FE2B-2ECE-E374BA2394B8}"/>
              </a:ext>
            </a:extLst>
          </p:cNvPr>
          <p:cNvPicPr>
            <a:picLocks noChangeAspect="1"/>
          </p:cNvPicPr>
          <p:nvPr/>
        </p:nvPicPr>
        <p:blipFill>
          <a:blip r:embed="rId2"/>
          <a:stretch>
            <a:fillRect/>
          </a:stretch>
        </p:blipFill>
        <p:spPr>
          <a:xfrm>
            <a:off x="1809750" y="3256597"/>
            <a:ext cx="5360035" cy="1086803"/>
          </a:xfrm>
          <a:prstGeom prst="rect">
            <a:avLst/>
          </a:prstGeom>
        </p:spPr>
      </p:pic>
      <p:sp>
        <p:nvSpPr>
          <p:cNvPr id="5" name="Footer Placeholder 4">
            <a:extLst>
              <a:ext uri="{FF2B5EF4-FFF2-40B4-BE49-F238E27FC236}">
                <a16:creationId xmlns:a16="http://schemas.microsoft.com/office/drawing/2014/main" id="{5F931384-3343-6383-BBA4-89C9766915DD}"/>
              </a:ext>
            </a:extLst>
          </p:cNvPr>
          <p:cNvSpPr>
            <a:spLocks noGrp="1"/>
          </p:cNvSpPr>
          <p:nvPr>
            <p:ph type="ftr" sz="quarter" idx="11"/>
          </p:nvPr>
        </p:nvSpPr>
        <p:spPr/>
        <p:txBody>
          <a:bodyPr/>
          <a:lstStyle/>
          <a:p>
            <a:r>
              <a:rPr lang="pl-PL"/>
              <a:t>CHEMISTRY   DEPTT                                                                                     GC PAONTA SAHIB </a:t>
            </a:r>
            <a:endParaRPr lang="en-IN"/>
          </a:p>
        </p:txBody>
      </p:sp>
    </p:spTree>
    <p:extLst>
      <p:ext uri="{BB962C8B-B14F-4D97-AF65-F5344CB8AC3E}">
        <p14:creationId xmlns:p14="http://schemas.microsoft.com/office/powerpoint/2010/main" val="1336472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239E9-1D88-013E-51E7-235C31E6451E}"/>
              </a:ext>
            </a:extLst>
          </p:cNvPr>
          <p:cNvSpPr>
            <a:spLocks noGrp="1"/>
          </p:cNvSpPr>
          <p:nvPr>
            <p:ph type="title"/>
          </p:nvPr>
        </p:nvSpPr>
        <p:spPr>
          <a:xfrm>
            <a:off x="838200" y="317500"/>
            <a:ext cx="10515600" cy="1325563"/>
          </a:xfrm>
        </p:spPr>
        <p:txBody>
          <a:bodyPr/>
          <a:lstStyle/>
          <a:p>
            <a:r>
              <a:rPr lang="en-IN" dirty="0"/>
              <a:t>COMPLETE MECHANISM OF KOLBE’S RXN</a:t>
            </a:r>
          </a:p>
        </p:txBody>
      </p:sp>
      <p:pic>
        <p:nvPicPr>
          <p:cNvPr id="4" name="Content Placeholder 3">
            <a:extLst>
              <a:ext uri="{FF2B5EF4-FFF2-40B4-BE49-F238E27FC236}">
                <a16:creationId xmlns:a16="http://schemas.microsoft.com/office/drawing/2014/main" id="{A06481F1-8CB4-FF11-23CA-9F137613F27A}"/>
              </a:ext>
            </a:extLst>
          </p:cNvPr>
          <p:cNvPicPr>
            <a:picLocks noGrp="1" noChangeAspect="1"/>
          </p:cNvPicPr>
          <p:nvPr>
            <p:ph idx="1"/>
          </p:nvPr>
        </p:nvPicPr>
        <p:blipFill>
          <a:blip r:embed="rId2"/>
          <a:stretch>
            <a:fillRect/>
          </a:stretch>
        </p:blipFill>
        <p:spPr>
          <a:xfrm>
            <a:off x="3567112" y="2682081"/>
            <a:ext cx="5057775" cy="2638425"/>
          </a:xfrm>
          <a:prstGeom prst="rect">
            <a:avLst/>
          </a:prstGeom>
        </p:spPr>
      </p:pic>
      <p:sp>
        <p:nvSpPr>
          <p:cNvPr id="5" name="Footer Placeholder 4">
            <a:extLst>
              <a:ext uri="{FF2B5EF4-FFF2-40B4-BE49-F238E27FC236}">
                <a16:creationId xmlns:a16="http://schemas.microsoft.com/office/drawing/2014/main" id="{43DE7310-63B8-DD42-FAE6-A07E294866CE}"/>
              </a:ext>
            </a:extLst>
          </p:cNvPr>
          <p:cNvSpPr>
            <a:spLocks noGrp="1"/>
          </p:cNvSpPr>
          <p:nvPr>
            <p:ph type="ftr" sz="quarter" idx="11"/>
          </p:nvPr>
        </p:nvSpPr>
        <p:spPr/>
        <p:txBody>
          <a:bodyPr/>
          <a:lstStyle/>
          <a:p>
            <a:r>
              <a:rPr lang="pl-PL" dirty="0"/>
              <a:t>CHEMISTRY   DEPTT                                                                                     GC PAONTA SAHIB </a:t>
            </a:r>
            <a:endParaRPr lang="en-IN" dirty="0"/>
          </a:p>
        </p:txBody>
      </p:sp>
    </p:spTree>
    <p:extLst>
      <p:ext uri="{BB962C8B-B14F-4D97-AF65-F5344CB8AC3E}">
        <p14:creationId xmlns:p14="http://schemas.microsoft.com/office/powerpoint/2010/main" val="41260238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545</Words>
  <Application>Microsoft Office PowerPoint</Application>
  <PresentationFormat>Widescreen</PresentationFormat>
  <Paragraphs>38</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Office Theme</vt:lpstr>
      <vt:lpstr>CHEM 101 SECTION D </vt:lpstr>
      <vt:lpstr>       ALIPHATIC HYDROCARBONS </vt:lpstr>
      <vt:lpstr>                           ALKANES </vt:lpstr>
      <vt:lpstr>PowerPoint Presentation</vt:lpstr>
      <vt:lpstr>FORMATION OF ALKANES</vt:lpstr>
      <vt:lpstr>WURTZ REACTION</vt:lpstr>
      <vt:lpstr>Write note on following wurtz reaction</vt:lpstr>
      <vt:lpstr>Kolbe's electrolytic method.  </vt:lpstr>
      <vt:lpstr>REACTION AT CATHODE </vt:lpstr>
      <vt:lpstr>At anode </vt:lpstr>
      <vt:lpstr>COMPLETE MECHANISM OF KOLBE’S RXN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 101 SECTION D </dc:title>
  <dc:creator>amitajoshi1231@outlook.com</dc:creator>
  <cp:lastModifiedBy>amitajoshi1231@outlook.com</cp:lastModifiedBy>
  <cp:revision>1</cp:revision>
  <dcterms:created xsi:type="dcterms:W3CDTF">2022-07-17T09:00:05Z</dcterms:created>
  <dcterms:modified xsi:type="dcterms:W3CDTF">2022-07-17T09:16:40Z</dcterms:modified>
</cp:coreProperties>
</file>